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5716588" cy="38877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8BC7"/>
    <a:srgbClr val="636466"/>
    <a:srgbClr val="8E5D25"/>
    <a:srgbClr val="8AC2B0"/>
    <a:srgbClr val="FFDCB6"/>
    <a:srgbClr val="E4BF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07"/>
    <p:restoredTop sz="94413"/>
  </p:normalViewPr>
  <p:slideViewPr>
    <p:cSldViewPr snapToGrid="0">
      <p:cViewPr varScale="1">
        <p:scale>
          <a:sx n="181" d="100"/>
          <a:sy n="181" d="100"/>
        </p:scale>
        <p:origin x="176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744" y="636266"/>
            <a:ext cx="4859100" cy="1353526"/>
          </a:xfrm>
        </p:spPr>
        <p:txBody>
          <a:bodyPr anchor="b"/>
          <a:lstStyle>
            <a:lvl1pPr algn="ctr">
              <a:defRPr sz="3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574" y="2041989"/>
            <a:ext cx="4287441" cy="938649"/>
          </a:xfrm>
        </p:spPr>
        <p:txBody>
          <a:bodyPr/>
          <a:lstStyle>
            <a:lvl1pPr marL="0" indent="0" algn="ctr">
              <a:buNone/>
              <a:defRPr sz="1361"/>
            </a:lvl1pPr>
            <a:lvl2pPr marL="259187" indent="0" algn="ctr">
              <a:buNone/>
              <a:defRPr sz="1134"/>
            </a:lvl2pPr>
            <a:lvl3pPr marL="518373" indent="0" algn="ctr">
              <a:buNone/>
              <a:defRPr sz="1020"/>
            </a:lvl3pPr>
            <a:lvl4pPr marL="777560" indent="0" algn="ctr">
              <a:buNone/>
              <a:defRPr sz="907"/>
            </a:lvl4pPr>
            <a:lvl5pPr marL="1036747" indent="0" algn="ctr">
              <a:buNone/>
              <a:defRPr sz="907"/>
            </a:lvl5pPr>
            <a:lvl6pPr marL="1295933" indent="0" algn="ctr">
              <a:buNone/>
              <a:defRPr sz="907"/>
            </a:lvl6pPr>
            <a:lvl7pPr marL="1555120" indent="0" algn="ctr">
              <a:buNone/>
              <a:defRPr sz="907"/>
            </a:lvl7pPr>
            <a:lvl8pPr marL="1814307" indent="0" algn="ctr">
              <a:buNone/>
              <a:defRPr sz="907"/>
            </a:lvl8pPr>
            <a:lvl9pPr marL="2073493" indent="0" algn="ctr">
              <a:buNone/>
              <a:defRPr sz="90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B877-78C8-FB43-8206-59FB9EC9471E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2B21-C5D3-2D46-ABE2-FC7C1997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74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B877-78C8-FB43-8206-59FB9EC9471E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2B21-C5D3-2D46-ABE2-FC7C1997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311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090934" y="206989"/>
            <a:ext cx="1232639" cy="32947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3015" y="206989"/>
            <a:ext cx="3626461" cy="329472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B877-78C8-FB43-8206-59FB9EC9471E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2B21-C5D3-2D46-ABE2-FC7C1997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22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B877-78C8-FB43-8206-59FB9EC9471E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2B21-C5D3-2D46-ABE2-FC7C1997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35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038" y="969248"/>
            <a:ext cx="4930557" cy="1617212"/>
          </a:xfrm>
        </p:spPr>
        <p:txBody>
          <a:bodyPr anchor="b"/>
          <a:lstStyle>
            <a:lvl1pPr>
              <a:defRPr sz="3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0038" y="2601759"/>
            <a:ext cx="4930557" cy="850453"/>
          </a:xfrm>
        </p:spPr>
        <p:txBody>
          <a:bodyPr/>
          <a:lstStyle>
            <a:lvl1pPr marL="0" indent="0">
              <a:buNone/>
              <a:defRPr sz="1361">
                <a:solidFill>
                  <a:schemeClr val="tx1"/>
                </a:solidFill>
              </a:defRPr>
            </a:lvl1pPr>
            <a:lvl2pPr marL="259187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2pPr>
            <a:lvl3pPr marL="518373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3pPr>
            <a:lvl4pPr marL="777560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4pPr>
            <a:lvl5pPr marL="1036747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5pPr>
            <a:lvl6pPr marL="1295933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6pPr>
            <a:lvl7pPr marL="1555120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7pPr>
            <a:lvl8pPr marL="1814307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8pPr>
            <a:lvl9pPr marL="2073493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B877-78C8-FB43-8206-59FB9EC9471E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2B21-C5D3-2D46-ABE2-FC7C1997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15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3015" y="1034943"/>
            <a:ext cx="2429550" cy="24667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94023" y="1034943"/>
            <a:ext cx="2429550" cy="24667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B877-78C8-FB43-8206-59FB9EC9471E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2B21-C5D3-2D46-ABE2-FC7C1997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28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60" y="206990"/>
            <a:ext cx="4930557" cy="7514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761" y="953048"/>
            <a:ext cx="2418384" cy="467074"/>
          </a:xfrm>
        </p:spPr>
        <p:txBody>
          <a:bodyPr anchor="b"/>
          <a:lstStyle>
            <a:lvl1pPr marL="0" indent="0">
              <a:buNone/>
              <a:defRPr sz="1361" b="1"/>
            </a:lvl1pPr>
            <a:lvl2pPr marL="259187" indent="0">
              <a:buNone/>
              <a:defRPr sz="1134" b="1"/>
            </a:lvl2pPr>
            <a:lvl3pPr marL="518373" indent="0">
              <a:buNone/>
              <a:defRPr sz="1020" b="1"/>
            </a:lvl3pPr>
            <a:lvl4pPr marL="777560" indent="0">
              <a:buNone/>
              <a:defRPr sz="907" b="1"/>
            </a:lvl4pPr>
            <a:lvl5pPr marL="1036747" indent="0">
              <a:buNone/>
              <a:defRPr sz="907" b="1"/>
            </a:lvl5pPr>
            <a:lvl6pPr marL="1295933" indent="0">
              <a:buNone/>
              <a:defRPr sz="907" b="1"/>
            </a:lvl6pPr>
            <a:lvl7pPr marL="1555120" indent="0">
              <a:buNone/>
              <a:defRPr sz="907" b="1"/>
            </a:lvl7pPr>
            <a:lvl8pPr marL="1814307" indent="0">
              <a:buNone/>
              <a:defRPr sz="907" b="1"/>
            </a:lvl8pPr>
            <a:lvl9pPr marL="2073493" indent="0">
              <a:buNone/>
              <a:defRPr sz="9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761" y="1420123"/>
            <a:ext cx="2418384" cy="20887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4023" y="953048"/>
            <a:ext cx="2430294" cy="467074"/>
          </a:xfrm>
        </p:spPr>
        <p:txBody>
          <a:bodyPr anchor="b"/>
          <a:lstStyle>
            <a:lvl1pPr marL="0" indent="0">
              <a:buNone/>
              <a:defRPr sz="1361" b="1"/>
            </a:lvl1pPr>
            <a:lvl2pPr marL="259187" indent="0">
              <a:buNone/>
              <a:defRPr sz="1134" b="1"/>
            </a:lvl2pPr>
            <a:lvl3pPr marL="518373" indent="0">
              <a:buNone/>
              <a:defRPr sz="1020" b="1"/>
            </a:lvl3pPr>
            <a:lvl4pPr marL="777560" indent="0">
              <a:buNone/>
              <a:defRPr sz="907" b="1"/>
            </a:lvl4pPr>
            <a:lvl5pPr marL="1036747" indent="0">
              <a:buNone/>
              <a:defRPr sz="907" b="1"/>
            </a:lvl5pPr>
            <a:lvl6pPr marL="1295933" indent="0">
              <a:buNone/>
              <a:defRPr sz="907" b="1"/>
            </a:lvl6pPr>
            <a:lvl7pPr marL="1555120" indent="0">
              <a:buNone/>
              <a:defRPr sz="907" b="1"/>
            </a:lvl7pPr>
            <a:lvl8pPr marL="1814307" indent="0">
              <a:buNone/>
              <a:defRPr sz="907" b="1"/>
            </a:lvl8pPr>
            <a:lvl9pPr marL="2073493" indent="0">
              <a:buNone/>
              <a:defRPr sz="9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4023" y="1420123"/>
            <a:ext cx="2430294" cy="20887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B877-78C8-FB43-8206-59FB9EC9471E}" type="datetimeFigureOut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2B21-C5D3-2D46-ABE2-FC7C1997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59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B877-78C8-FB43-8206-59FB9EC9471E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2B21-C5D3-2D46-ABE2-FC7C1997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108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B877-78C8-FB43-8206-59FB9EC9471E}" type="datetimeFigureOut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2B21-C5D3-2D46-ABE2-FC7C1997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67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60" y="259186"/>
            <a:ext cx="1843748" cy="907151"/>
          </a:xfrm>
        </p:spPr>
        <p:txBody>
          <a:bodyPr anchor="b"/>
          <a:lstStyle>
            <a:lvl1pPr>
              <a:defRPr sz="18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0294" y="559770"/>
            <a:ext cx="2894023" cy="2762849"/>
          </a:xfrm>
        </p:spPr>
        <p:txBody>
          <a:bodyPr/>
          <a:lstStyle>
            <a:lvl1pPr>
              <a:defRPr sz="1814"/>
            </a:lvl1pPr>
            <a:lvl2pPr>
              <a:defRPr sz="1587"/>
            </a:lvl2pPr>
            <a:lvl3pPr>
              <a:defRPr sz="1361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760" y="1166337"/>
            <a:ext cx="1843748" cy="2160782"/>
          </a:xfrm>
        </p:spPr>
        <p:txBody>
          <a:bodyPr/>
          <a:lstStyle>
            <a:lvl1pPr marL="0" indent="0">
              <a:buNone/>
              <a:defRPr sz="907"/>
            </a:lvl1pPr>
            <a:lvl2pPr marL="259187" indent="0">
              <a:buNone/>
              <a:defRPr sz="794"/>
            </a:lvl2pPr>
            <a:lvl3pPr marL="518373" indent="0">
              <a:buNone/>
              <a:defRPr sz="680"/>
            </a:lvl3pPr>
            <a:lvl4pPr marL="777560" indent="0">
              <a:buNone/>
              <a:defRPr sz="567"/>
            </a:lvl4pPr>
            <a:lvl5pPr marL="1036747" indent="0">
              <a:buNone/>
              <a:defRPr sz="567"/>
            </a:lvl5pPr>
            <a:lvl6pPr marL="1295933" indent="0">
              <a:buNone/>
              <a:defRPr sz="567"/>
            </a:lvl6pPr>
            <a:lvl7pPr marL="1555120" indent="0">
              <a:buNone/>
              <a:defRPr sz="567"/>
            </a:lvl7pPr>
            <a:lvl8pPr marL="1814307" indent="0">
              <a:buNone/>
              <a:defRPr sz="567"/>
            </a:lvl8pPr>
            <a:lvl9pPr marL="2073493" indent="0">
              <a:buNone/>
              <a:defRPr sz="5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B877-78C8-FB43-8206-59FB9EC9471E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2B21-C5D3-2D46-ABE2-FC7C1997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981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60" y="259186"/>
            <a:ext cx="1843748" cy="907151"/>
          </a:xfrm>
        </p:spPr>
        <p:txBody>
          <a:bodyPr anchor="b"/>
          <a:lstStyle>
            <a:lvl1pPr>
              <a:defRPr sz="18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30294" y="559770"/>
            <a:ext cx="2894023" cy="2762849"/>
          </a:xfrm>
        </p:spPr>
        <p:txBody>
          <a:bodyPr anchor="t"/>
          <a:lstStyle>
            <a:lvl1pPr marL="0" indent="0">
              <a:buNone/>
              <a:defRPr sz="1814"/>
            </a:lvl1pPr>
            <a:lvl2pPr marL="259187" indent="0">
              <a:buNone/>
              <a:defRPr sz="1587"/>
            </a:lvl2pPr>
            <a:lvl3pPr marL="518373" indent="0">
              <a:buNone/>
              <a:defRPr sz="1361"/>
            </a:lvl3pPr>
            <a:lvl4pPr marL="777560" indent="0">
              <a:buNone/>
              <a:defRPr sz="1134"/>
            </a:lvl4pPr>
            <a:lvl5pPr marL="1036747" indent="0">
              <a:buNone/>
              <a:defRPr sz="1134"/>
            </a:lvl5pPr>
            <a:lvl6pPr marL="1295933" indent="0">
              <a:buNone/>
              <a:defRPr sz="1134"/>
            </a:lvl6pPr>
            <a:lvl7pPr marL="1555120" indent="0">
              <a:buNone/>
              <a:defRPr sz="1134"/>
            </a:lvl7pPr>
            <a:lvl8pPr marL="1814307" indent="0">
              <a:buNone/>
              <a:defRPr sz="1134"/>
            </a:lvl8pPr>
            <a:lvl9pPr marL="2073493" indent="0">
              <a:buNone/>
              <a:defRPr sz="113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760" y="1166337"/>
            <a:ext cx="1843748" cy="2160782"/>
          </a:xfrm>
        </p:spPr>
        <p:txBody>
          <a:bodyPr/>
          <a:lstStyle>
            <a:lvl1pPr marL="0" indent="0">
              <a:buNone/>
              <a:defRPr sz="907"/>
            </a:lvl1pPr>
            <a:lvl2pPr marL="259187" indent="0">
              <a:buNone/>
              <a:defRPr sz="794"/>
            </a:lvl2pPr>
            <a:lvl3pPr marL="518373" indent="0">
              <a:buNone/>
              <a:defRPr sz="680"/>
            </a:lvl3pPr>
            <a:lvl4pPr marL="777560" indent="0">
              <a:buNone/>
              <a:defRPr sz="567"/>
            </a:lvl4pPr>
            <a:lvl5pPr marL="1036747" indent="0">
              <a:buNone/>
              <a:defRPr sz="567"/>
            </a:lvl5pPr>
            <a:lvl6pPr marL="1295933" indent="0">
              <a:buNone/>
              <a:defRPr sz="567"/>
            </a:lvl6pPr>
            <a:lvl7pPr marL="1555120" indent="0">
              <a:buNone/>
              <a:defRPr sz="567"/>
            </a:lvl7pPr>
            <a:lvl8pPr marL="1814307" indent="0">
              <a:buNone/>
              <a:defRPr sz="567"/>
            </a:lvl8pPr>
            <a:lvl9pPr marL="2073493" indent="0">
              <a:buNone/>
              <a:defRPr sz="5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B877-78C8-FB43-8206-59FB9EC9471E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2B21-C5D3-2D46-ABE2-FC7C1997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359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3016" y="206990"/>
            <a:ext cx="4930557" cy="751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016" y="1034943"/>
            <a:ext cx="4930557" cy="24667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3016" y="3603404"/>
            <a:ext cx="1286232" cy="2069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0B877-78C8-FB43-8206-59FB9EC9471E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3620" y="3603404"/>
            <a:ext cx="1929348" cy="2069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7340" y="3603404"/>
            <a:ext cx="1286232" cy="2069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B2B21-C5D3-2D46-ABE2-FC7C1997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11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8373" rtl="0" eaLnBrk="1" latinLnBrk="0" hangingPunct="1">
        <a:lnSpc>
          <a:spcPct val="90000"/>
        </a:lnSpc>
        <a:spcBef>
          <a:spcPct val="0"/>
        </a:spcBef>
        <a:buNone/>
        <a:defRPr sz="24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9593" indent="-129593" algn="l" defTabSz="518373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1587" kern="1200">
          <a:solidFill>
            <a:schemeClr val="tx1"/>
          </a:solidFill>
          <a:latin typeface="+mn-lt"/>
          <a:ea typeface="+mn-ea"/>
          <a:cs typeface="+mn-cs"/>
        </a:defRPr>
      </a:lvl1pPr>
      <a:lvl2pPr marL="388780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361" kern="1200">
          <a:solidFill>
            <a:schemeClr val="tx1"/>
          </a:solidFill>
          <a:latin typeface="+mn-lt"/>
          <a:ea typeface="+mn-ea"/>
          <a:cs typeface="+mn-cs"/>
        </a:defRPr>
      </a:lvl2pPr>
      <a:lvl3pPr marL="647967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907153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4pPr>
      <a:lvl5pPr marL="1166340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5pPr>
      <a:lvl6pPr marL="1425527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6pPr>
      <a:lvl7pPr marL="1684713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7pPr>
      <a:lvl8pPr marL="1943900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8pPr>
      <a:lvl9pPr marL="2203087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1pPr>
      <a:lvl2pPr marL="25918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2pPr>
      <a:lvl3pPr marL="51837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3pPr>
      <a:lvl4pPr marL="77756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4pPr>
      <a:lvl5pPr marL="103674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5pPr>
      <a:lvl6pPr marL="129593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6pPr>
      <a:lvl7pPr marL="155512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7pPr>
      <a:lvl8pPr marL="181430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8pPr>
      <a:lvl9pPr marL="207349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27CA41-72D0-413E-9ED4-F2E04F40E4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71"/>
            <a:ext cx="5716586" cy="38874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654B08-F8B3-EB4A-A074-DE002F2767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0096"/>
          <a:stretch>
            <a:fillRect/>
          </a:stretch>
        </p:blipFill>
        <p:spPr>
          <a:xfrm>
            <a:off x="693838" y="-2065"/>
            <a:ext cx="5022748" cy="38874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471BD2-C941-68EA-D919-A66C2F584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1795" y="2909376"/>
            <a:ext cx="3347142" cy="27184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06BADD8-3E9F-3473-7429-5A3498671E40}"/>
              </a:ext>
            </a:extLst>
          </p:cNvPr>
          <p:cNvSpPr/>
          <p:nvPr/>
        </p:nvSpPr>
        <p:spPr>
          <a:xfrm>
            <a:off x="1" y="1608187"/>
            <a:ext cx="5716585" cy="1096376"/>
          </a:xfrm>
          <a:prstGeom prst="rect">
            <a:avLst/>
          </a:prstGeom>
          <a:solidFill>
            <a:srgbClr val="8AC2B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5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76D43F-CCE5-F3A0-077E-1A516460579C}"/>
              </a:ext>
            </a:extLst>
          </p:cNvPr>
          <p:cNvSpPr txBox="1"/>
          <p:nvPr/>
        </p:nvSpPr>
        <p:spPr>
          <a:xfrm>
            <a:off x="-929701" y="1630921"/>
            <a:ext cx="5282993" cy="1031693"/>
          </a:xfrm>
          <a:prstGeom prst="rect">
            <a:avLst/>
          </a:prstGeom>
          <a:noFill/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>
              <a:lnSpc>
                <a:spcPts val="2151"/>
              </a:lnSpc>
            </a:pPr>
            <a:r>
              <a:rPr lang="en-US" sz="1400" b="1" dirty="0">
                <a:solidFill>
                  <a:schemeClr val="bg1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Opens: </a:t>
            </a:r>
            <a:r>
              <a:rPr lang="en-US" sz="1400" b="1" dirty="0">
                <a:solidFill>
                  <a:srgbClr val="FFDCB6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August 7, 2026</a:t>
            </a:r>
            <a:br>
              <a:rPr lang="en-US" sz="1400" b="1" dirty="0">
                <a:solidFill>
                  <a:schemeClr val="bg1"/>
                </a:solidFill>
                <a:latin typeface="Myriad Pro" panose="020B0503030403020204" pitchFamily="34" charset="0"/>
                <a:cs typeface="Arial" panose="020B06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Submission Deadline: </a:t>
            </a:r>
            <a:r>
              <a:rPr lang="en-US" sz="1400" b="1" dirty="0">
                <a:solidFill>
                  <a:srgbClr val="FFDCB6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December 7, 2026</a:t>
            </a:r>
          </a:p>
          <a:p>
            <a:pPr algn="r">
              <a:lnSpc>
                <a:spcPts val="1500"/>
              </a:lnSpc>
            </a:pPr>
            <a:r>
              <a:rPr lang="en-US" sz="900" b="1" dirty="0">
                <a:solidFill>
                  <a:schemeClr val="bg1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Abstract submitters will also be able to apply for Travel Awards, if eligible.</a:t>
            </a:r>
            <a:br>
              <a:rPr lang="en-US" sz="900" b="1" dirty="0">
                <a:solidFill>
                  <a:schemeClr val="bg1"/>
                </a:solidFill>
                <a:latin typeface="Myriad Pro" panose="020B0503030403020204" pitchFamily="34" charset="0"/>
                <a:cs typeface="Arial" panose="020B0604020202020204" pitchFamily="34" charset="0"/>
              </a:rPr>
            </a:br>
            <a:r>
              <a:rPr lang="en-US" sz="900" b="1" dirty="0">
                <a:solidFill>
                  <a:schemeClr val="bg1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All details will be published on the website: </a:t>
            </a:r>
            <a:r>
              <a:rPr lang="en-US" sz="900" b="1" dirty="0">
                <a:solidFill>
                  <a:srgbClr val="FFDCB6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www.ipita2027.org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8F5F3-013C-73C9-63E8-47B54BBE903C}"/>
              </a:ext>
            </a:extLst>
          </p:cNvPr>
          <p:cNvSpPr txBox="1"/>
          <p:nvPr/>
        </p:nvSpPr>
        <p:spPr>
          <a:xfrm>
            <a:off x="3460641" y="629173"/>
            <a:ext cx="2378943" cy="999313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ts val="3540"/>
              </a:lnSpc>
            </a:pPr>
            <a:r>
              <a:rPr lang="en-US" sz="3600" b="1" dirty="0">
                <a:solidFill>
                  <a:schemeClr val="bg1"/>
                </a:solidFill>
                <a:latin typeface="Myriad Pro Black Cond" panose="020B0503030403020204" pitchFamily="34" charset="0"/>
              </a:rPr>
              <a:t>Call for</a:t>
            </a:r>
            <a:br>
              <a:rPr lang="en-US" sz="3600" b="1" dirty="0">
                <a:solidFill>
                  <a:schemeClr val="bg1"/>
                </a:solidFill>
                <a:latin typeface="Myriad Pro Black Cond" panose="020B0503030403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Myriad Pro Black Cond" panose="020B0503030403020204" pitchFamily="34" charset="0"/>
              </a:rPr>
              <a:t>Abstracts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918A628-5B08-A7CC-A158-46536780D5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049" y="485256"/>
            <a:ext cx="2893591" cy="12668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A1E985-870B-A410-F196-B3AB308895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3292" y="1776922"/>
            <a:ext cx="779205" cy="77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371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4484C-BDFB-6EB4-EDAD-58378A56A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6C9B1D-57C7-A05E-C956-B20ECBB2E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72"/>
            <a:ext cx="5716588" cy="388704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BF70C27-586E-A54D-3CDE-DC8B4D534C80}"/>
              </a:ext>
            </a:extLst>
          </p:cNvPr>
          <p:cNvSpPr/>
          <p:nvPr/>
        </p:nvSpPr>
        <p:spPr>
          <a:xfrm>
            <a:off x="0" y="373"/>
            <a:ext cx="5716588" cy="3887044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5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8B108D-072B-32F3-2C8E-F1D4BD1BA4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0095"/>
          <a:stretch/>
        </p:blipFill>
        <p:spPr>
          <a:xfrm>
            <a:off x="693840" y="-2066"/>
            <a:ext cx="5022748" cy="39640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EEBA25E-2071-509E-3535-FC7BB1176E2C}"/>
              </a:ext>
            </a:extLst>
          </p:cNvPr>
          <p:cNvSpPr txBox="1"/>
          <p:nvPr/>
        </p:nvSpPr>
        <p:spPr>
          <a:xfrm>
            <a:off x="41835" y="1751636"/>
            <a:ext cx="6341866" cy="171136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ts val="2151"/>
              </a:lnSpc>
            </a:pPr>
            <a:r>
              <a:rPr lang="en-US" sz="1600" b="1" dirty="0">
                <a:solidFill>
                  <a:srgbClr val="8E5D25"/>
                </a:solidFill>
                <a:latin typeface="Myriad Pro Black Cond" panose="020B0503030403020204" pitchFamily="34" charset="0"/>
                <a:cs typeface="Arial" panose="020B0604020202020204" pitchFamily="34" charset="0"/>
              </a:rPr>
              <a:t>Important Dates</a:t>
            </a:r>
          </a:p>
          <a:p>
            <a:pPr>
              <a:lnSpc>
                <a:spcPts val="1451"/>
              </a:lnSpc>
            </a:pPr>
            <a:r>
              <a:rPr lang="en-US" sz="1000" b="1" dirty="0">
                <a:solidFill>
                  <a:srgbClr val="578BC7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  <a:t>Friday, August 7, 2026  </a:t>
            </a:r>
            <a:r>
              <a:rPr lang="en-US" sz="1000" b="1" dirty="0">
                <a:solidFill>
                  <a:srgbClr val="636466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  <a:t>|  Abstract Submission Opens</a:t>
            </a:r>
            <a:br>
              <a:rPr lang="en-US" sz="1000" b="1" dirty="0">
                <a:solidFill>
                  <a:srgbClr val="636466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</a:br>
            <a:r>
              <a:rPr lang="en-US" sz="1000" b="1" dirty="0">
                <a:solidFill>
                  <a:srgbClr val="578BC7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  <a:t>Monday, December 7, 2026  </a:t>
            </a:r>
            <a:r>
              <a:rPr lang="en-US" sz="1000" b="1" dirty="0">
                <a:solidFill>
                  <a:srgbClr val="636466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  <a:t>|  Abstract Submission Deadline &amp; Registration Opens</a:t>
            </a:r>
            <a:br>
              <a:rPr lang="en-US" sz="1000" b="1" dirty="0">
                <a:solidFill>
                  <a:srgbClr val="636466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</a:br>
            <a:r>
              <a:rPr lang="en-US" sz="1000" b="1" dirty="0">
                <a:solidFill>
                  <a:srgbClr val="578BC7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  <a:t>Tuesday, January 7, 2027  </a:t>
            </a:r>
            <a:r>
              <a:rPr lang="en-US" sz="1000" b="1" dirty="0">
                <a:solidFill>
                  <a:srgbClr val="636466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  <a:t>|  Super Early Bird Deadline</a:t>
            </a:r>
            <a:br>
              <a:rPr lang="en-US" sz="1000" b="1" dirty="0">
                <a:solidFill>
                  <a:srgbClr val="636466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</a:br>
            <a:r>
              <a:rPr lang="en-US" sz="1000" b="1" dirty="0">
                <a:solidFill>
                  <a:srgbClr val="578BC7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  <a:t>Thursday, February 25, 2027  </a:t>
            </a:r>
            <a:r>
              <a:rPr lang="en-US" sz="1000" b="1" dirty="0">
                <a:solidFill>
                  <a:srgbClr val="636466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  <a:t>|  Notification Letters to Abstract Presenters</a:t>
            </a:r>
            <a:br>
              <a:rPr lang="en-US" sz="1000" b="1" dirty="0">
                <a:solidFill>
                  <a:srgbClr val="636466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</a:br>
            <a:r>
              <a:rPr lang="en-US" sz="1000" b="1" dirty="0">
                <a:solidFill>
                  <a:srgbClr val="578BC7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  <a:t>Friday, March 12, 2027  </a:t>
            </a:r>
            <a:r>
              <a:rPr lang="en-US" sz="1000" b="1" dirty="0">
                <a:solidFill>
                  <a:srgbClr val="636466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  <a:t>|  Early Bird Deadline &amp; Registration Deadline for Presenters</a:t>
            </a:r>
            <a:br>
              <a:rPr lang="en-US" sz="1000" b="1" dirty="0">
                <a:solidFill>
                  <a:srgbClr val="636466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</a:br>
            <a:r>
              <a:rPr lang="en-US" sz="1000" b="1" dirty="0">
                <a:solidFill>
                  <a:srgbClr val="578BC7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  <a:t>Monday, June 7, 2027  </a:t>
            </a:r>
            <a:r>
              <a:rPr lang="en-US" sz="1000" b="1" dirty="0">
                <a:solidFill>
                  <a:srgbClr val="636466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  <a:t>|   Standard Registration Deadline &amp; Hotel Cut-Off Date</a:t>
            </a:r>
            <a:br>
              <a:rPr lang="en-US" sz="1000" b="1" dirty="0">
                <a:solidFill>
                  <a:srgbClr val="636466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</a:br>
            <a:r>
              <a:rPr lang="en-US" sz="1000" b="1" dirty="0">
                <a:solidFill>
                  <a:srgbClr val="578BC7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  <a:t>Friday, June 25, 2027  </a:t>
            </a:r>
            <a:r>
              <a:rPr lang="en-US" sz="1000" b="1" dirty="0">
                <a:solidFill>
                  <a:srgbClr val="636466"/>
                </a:solidFill>
                <a:latin typeface="Myriad Pro Cond" panose="020B0506030403020204" pitchFamily="34" charset="0"/>
                <a:cs typeface="Arial" panose="020B0604020202020204" pitchFamily="34" charset="0"/>
              </a:rPr>
              <a:t>|  Online Registration Closes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67849F9-96FB-AC23-B0DD-6A87088F75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55714" y="407021"/>
            <a:ext cx="4005160" cy="142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68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5713</TotalTime>
  <Words>141</Words>
  <Application>Microsoft Macintosh PowerPoint</Application>
  <PresentationFormat>Custom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Myriad Pro</vt:lpstr>
      <vt:lpstr>Myriad Pro Black Cond</vt:lpstr>
      <vt:lpstr>Myriad Pro Cond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Darren Woodbury</dc:creator>
  <cp:lastModifiedBy>Roman</cp:lastModifiedBy>
  <cp:revision>10</cp:revision>
  <dcterms:created xsi:type="dcterms:W3CDTF">2026-06-04T14:43:13Z</dcterms:created>
  <dcterms:modified xsi:type="dcterms:W3CDTF">2026-07-14T13:14:04Z</dcterms:modified>
</cp:coreProperties>
</file>